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791" r:id="rId2"/>
    <p:sldId id="817" r:id="rId3"/>
    <p:sldId id="818" r:id="rId4"/>
    <p:sldId id="820" r:id="rId5"/>
    <p:sldId id="822" r:id="rId6"/>
    <p:sldId id="821" r:id="rId7"/>
    <p:sldId id="823" r:id="rId8"/>
    <p:sldId id="826" r:id="rId9"/>
    <p:sldId id="827" r:id="rId10"/>
    <p:sldId id="825" r:id="rId11"/>
    <p:sldId id="581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楷体" panose="02010609060101010101" pitchFamily="49" charset="-122"/>
      <p:regular r:id="rId21"/>
    </p:embeddedFont>
    <p:embeddedFont>
      <p:font typeface="黑体" panose="02010609060101010101" pitchFamily="49" charset="-122"/>
      <p:regular r:id="rId22"/>
    </p:embeddedFont>
    <p:embeddedFont>
      <p:font typeface="Impact" panose="020B0806030902050204" pitchFamily="34" charset="0"/>
      <p:regular r:id="rId2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F0DD823-8950-46D4-AB0D-54452B6422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62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2001150-214F-41B0-BEB7-30A3712DA5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150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64429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272130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44090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801093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335729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14683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639363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729611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354622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241893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049363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491127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9404419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31256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928257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00317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187244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227343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337273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3102659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060276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36276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10286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903070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82381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3086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30356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916034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054124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849798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78019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86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"/>
          <p:cNvSpPr>
            <a:spLocks noChangeArrowheads="1"/>
          </p:cNvSpPr>
          <p:nvPr userDrawn="1"/>
        </p:nvSpPr>
        <p:spPr bwMode="auto">
          <a:xfrm>
            <a:off x="5325991" y="69850"/>
            <a:ext cx="244682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身边的文化遗产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858" r:id="rId1"/>
    <p:sldLayoutId id="2147488857" r:id="rId2"/>
    <p:sldLayoutId id="2147488856" r:id="rId3"/>
    <p:sldLayoutId id="2147488855" r:id="rId4"/>
    <p:sldLayoutId id="2147488854" r:id="rId5"/>
    <p:sldLayoutId id="2147488853" r:id="rId6"/>
    <p:sldLayoutId id="2147488852" r:id="rId7"/>
    <p:sldLayoutId id="2147488851" r:id="rId8"/>
    <p:sldLayoutId id="2147488850" r:id="rId9"/>
    <p:sldLayoutId id="2147488849" r:id="rId10"/>
    <p:sldLayoutId id="2147488848" r:id="rId11"/>
    <p:sldLayoutId id="2147488847" r:id="rId12"/>
    <p:sldLayoutId id="2147488846" r:id="rId13"/>
    <p:sldLayoutId id="2147488845" r:id="rId14"/>
    <p:sldLayoutId id="2147488844" r:id="rId15"/>
    <p:sldLayoutId id="2147488843" r:id="rId16"/>
    <p:sldLayoutId id="2147488842" r:id="rId17"/>
    <p:sldLayoutId id="2147488841" r:id="rId18"/>
    <p:sldLayoutId id="2147488840" r:id="rId19"/>
    <p:sldLayoutId id="2147488839" r:id="rId20"/>
    <p:sldLayoutId id="2147488838" r:id="rId21"/>
    <p:sldLayoutId id="2147488837" r:id="rId22"/>
    <p:sldLayoutId id="2147488836" r:id="rId23"/>
    <p:sldLayoutId id="2147488835" r:id="rId24"/>
    <p:sldLayoutId id="2147488834" r:id="rId25"/>
    <p:sldLayoutId id="2147488833" r:id="rId26"/>
    <p:sldLayoutId id="2147488832" r:id="rId27"/>
    <p:sldLayoutId id="2147488831" r:id="rId28"/>
    <p:sldLayoutId id="2147488830" r:id="rId29"/>
    <p:sldLayoutId id="2147488829" r:id="rId30"/>
    <p:sldLayoutId id="2147488828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56250289249&amp;di=1487c11a44076f4e3eddea2a9770f092&amp;imgtype=0&amp;src=http%3A%2F%2Fimg.mp.sohu.com%2Fupload%2F20170727%2F83a783475d6245b688dd7ca25a43a30d_t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9"/>
            <a:ext cx="9144000" cy="522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3" name="圆角矩形 2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196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8" name="TextBox 48">
            <a:extLst/>
          </p:cNvPr>
          <p:cNvSpPr txBox="1"/>
          <p:nvPr/>
        </p:nvSpPr>
        <p:spPr>
          <a:xfrm>
            <a:off x="1556665" y="1563638"/>
            <a:ext cx="6030671" cy="163891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综合性学习  </a:t>
            </a:r>
            <a:endParaRPr lang="en-US" altLang="zh-CN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  <a:p>
            <a:pPr algn="ctr"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身边的文化遗产</a:t>
            </a:r>
          </a:p>
        </p:txBody>
      </p:sp>
      <p:pic>
        <p:nvPicPr>
          <p:cNvPr id="10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611560" y="1402779"/>
            <a:ext cx="80406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让世界了解中国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让中国了解世界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让我们传承历史文化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保护世界文化遗产。</a:t>
            </a:r>
          </a:p>
          <a:p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——后记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651727" y="1419225"/>
            <a:ext cx="783419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72269" y="784225"/>
            <a:ext cx="8399462" cy="3865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1.对我国的世界文化遗产有一些基本了解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感受中国古代文明的辉煌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体会中国文化的丰富与精深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知道古遗迹具有极其宝贵的价值。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2.通过课前收集的资料及图片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创设情境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在自主、合作、探究中学习知识。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3.感受中国文明的灿烂辉煌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激发热爱祖国的情感。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11"/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99"/>
          <p:cNvSpPr txBox="1">
            <a:spLocks noChangeArrowheads="1"/>
          </p:cNvSpPr>
          <p:nvPr/>
        </p:nvSpPr>
        <p:spPr bwMode="auto">
          <a:xfrm>
            <a:off x="300422" y="1090354"/>
            <a:ext cx="854315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全班同学分成若干小组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分别推荐和评选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出本组认同的“文化遗产候选项目”。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小组分工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避免重复。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比如有的负责物质文化遗产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有的负责非物质文化遗产。</a:t>
            </a:r>
            <a:endParaRPr lang="en-US" altLang="zh-CN" sz="2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自由推荐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。首先，阅读本次活动的“资料一”，了解文化遗产的定义和入选标准。其次，通过回忆、访问、资料搜索等形式，找出你身边符合条件的项目，参考本次活动的“资料二”，制作资料卡片。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小组讨论，组长负责收集各组员提交的卡片，召集组员讨论，选出推荐人数最多、认同度最高的项目作为本组“申遗”项目。</a:t>
            </a:r>
          </a:p>
        </p:txBody>
      </p:sp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395536" y="555526"/>
            <a:ext cx="358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一、文化遗产推荐与评选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99"/>
          <p:cNvSpPr txBox="1">
            <a:spLocks noChangeArrowheads="1"/>
          </p:cNvSpPr>
          <p:nvPr/>
        </p:nvSpPr>
        <p:spPr bwMode="auto">
          <a:xfrm>
            <a:off x="406400" y="1139137"/>
            <a:ext cx="8235950" cy="373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如果有条件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最好利用周末时间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实地考察一下拟申报的项目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。并且给该项目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制作调查图表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如果条件不允许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也可以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通过阅读书籍、网络搜索、访问老人等方式获取资料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小组分工合作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撰写《优秀文化遗产申请报告》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。报告最好图文并茂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注意用诗情画意的语言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描述景观的独特魅力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用富有感染力的语言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引起大家的关注。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1" name="文本框 1"/>
          <p:cNvSpPr txBox="1">
            <a:spLocks noChangeArrowheads="1"/>
          </p:cNvSpPr>
          <p:nvPr/>
        </p:nvSpPr>
        <p:spPr bwMode="auto">
          <a:xfrm>
            <a:off x="376486" y="560859"/>
            <a:ext cx="621516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二、实地考察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收集资料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撰写申请报告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330387" y="1131590"/>
            <a:ext cx="8540377" cy="361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各小组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推举一位组员担任“申遗代表”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负责介绍小组推荐的项目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其他组员组成助威团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并参加答辩。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每个小组推举一位组员担任评委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邀请语文老师或相关学科老师担任首席评委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共同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组成评审委员会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。本小组答辩时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本组评委应该回避。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学习委员负责组织答辩会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。首先需要会同各小组组长确定时间及流程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并拟出相关规则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其次要选定主持人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撰写主持词。</a:t>
            </a:r>
            <a:endParaRPr lang="zh-CN" altLang="en-US" sz="2600" b="1" dirty="0"/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76486" y="560859"/>
            <a:ext cx="386997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三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班级召开模拟答辩会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99"/>
          <p:cNvSpPr txBox="1">
            <a:spLocks noChangeArrowheads="1"/>
          </p:cNvSpPr>
          <p:nvPr/>
        </p:nvSpPr>
        <p:spPr bwMode="auto">
          <a:xfrm>
            <a:off x="521333" y="1292225"/>
            <a:ext cx="810133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模拟答辩会结束后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参考本次活动的“资料四”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以“我与文化遗产”为话题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自拟题目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写一篇作文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谈谈你对文化遗产保护的认识和思考。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0" y="-20638"/>
            <a:ext cx="2006600" cy="523240"/>
            <a:chOff x="70" y="-63"/>
            <a:chExt cx="3161" cy="823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99"/>
          <p:cNvSpPr txBox="1">
            <a:spLocks noChangeArrowheads="1"/>
          </p:cNvSpPr>
          <p:nvPr/>
        </p:nvSpPr>
        <p:spPr bwMode="auto">
          <a:xfrm>
            <a:off x="633413" y="711200"/>
            <a:ext cx="7877175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世界文化遗产</a:t>
            </a:r>
          </a:p>
          <a:p>
            <a:endParaRPr lang="zh-CN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历史悠悠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我品古代风味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文化绵绵</a:t>
            </a:r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我读千秋万载。中华五千年悠久绵长的历史长河淘洗了不尽的文化遗产。</a:t>
            </a:r>
          </a:p>
          <a:p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</a:t>
            </a:r>
            <a:r>
              <a:rPr lang="en-US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zh-CN" sz="26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——题记</a:t>
            </a: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就是一道辉煌的历史文明。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你，兵马俑，多少年来，你们承受着泥土的重压，忍受着千年的水蚀，历经着火烧的磨炼，硬是挺直了身板，撑开了头上的一片泥土，重现在世人面前。你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487849" y="504825"/>
            <a:ext cx="85151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482898" y="555526"/>
            <a:ext cx="8178204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们用泥塑的身躯震惊了我们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你们用永恒的精神震撼了全世界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向世界诠释着生命与永恒的意义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你，碉楼，经过风风雨雨，千磨万击，你们毅然地耸立着。你们各具风韵，每一位都古色古香，气势磅礴，你们融合外国建筑艺术的精华，造型独特，独树一帜。你们用中西合璧的建筑艺术印证着中西文化的交流，向世界展示着交流与艺术的风采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你，长城，经受住了岁月千年的考验，坚毅不倒地耸立在崇山峻岭之中。虽然历经风与火的洗礼，</a:t>
            </a:r>
            <a:endParaRPr lang="zh-CN" altLang="en-US" sz="2800" b="1" dirty="0"/>
          </a:p>
        </p:txBody>
      </p: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517092" y="536476"/>
            <a:ext cx="810981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你的色彩也早已褪去，但灰暗的砖瓦不能掩藏住你内里丰富的历史沉淀，不能否定你曾经的璀璨多彩。你雄伟的气魄惊叹着全世界，向全世界诉说着辉煌与不朽的故事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……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    五千年里，中华大地历经了多少沧海桑田的变化，但历史的车轮不会碾碎你曾经的辉煌，稍纵即逝的时间也不会吹走你不朽的文化，因为消失的是有形的生命，永不退逝的是你的精神。你永远是历史的文化丰碑，永远象征着中华民族一脉相承的民族精神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微软雅黑" pitchFamily="34" charset="-122"/>
              </a:rPr>
              <a:t>……</a:t>
            </a:r>
            <a:endParaRPr lang="zh-CN" altLang="en-US" sz="2800" b="1" dirty="0"/>
          </a:p>
        </p:txBody>
      </p: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1401</Words>
  <Application>Microsoft Office PowerPoint</Application>
  <PresentationFormat>全屏显示(16:9)</PresentationFormat>
  <Paragraphs>44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Calibri</vt:lpstr>
      <vt:lpstr>微软雅黑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531</cp:revision>
  <dcterms:created xsi:type="dcterms:W3CDTF">2018-11-06T06:39:21Z</dcterms:created>
  <dcterms:modified xsi:type="dcterms:W3CDTF">2020-03-27T08:08:07Z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